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5" r:id="rId2"/>
    <p:sldId id="276" r:id="rId3"/>
    <p:sldId id="277" r:id="rId4"/>
    <p:sldId id="295" r:id="rId5"/>
    <p:sldId id="270" r:id="rId6"/>
    <p:sldId id="263" r:id="rId7"/>
    <p:sldId id="258" r:id="rId8"/>
    <p:sldId id="267" r:id="rId9"/>
    <p:sldId id="296" r:id="rId10"/>
    <p:sldId id="297" r:id="rId11"/>
    <p:sldId id="298" r:id="rId12"/>
    <p:sldId id="299" r:id="rId13"/>
    <p:sldId id="261" r:id="rId14"/>
    <p:sldId id="271" r:id="rId15"/>
    <p:sldId id="262" r:id="rId16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663300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59" autoAdjust="0"/>
    <p:restoredTop sz="94660"/>
  </p:normalViewPr>
  <p:slideViewPr>
    <p:cSldViewPr snapToGrid="0">
      <p:cViewPr varScale="1">
        <p:scale>
          <a:sx n="94" d="100"/>
          <a:sy n="94" d="100"/>
        </p:scale>
        <p:origin x="72" y="24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2FD590-FD6F-4A89-A143-B8BBE466FFAD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C0DF8-269E-4EBD-903B-BEA4031A6A6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8659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45 s → share → </a:t>
            </a:r>
            <a:r>
              <a:rPr lang="en-AU" dirty="0" err="1"/>
              <a:t>popsticks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559F6-AA9E-446E-AB94-77EEC8EE765E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4888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45 s → share → </a:t>
            </a:r>
            <a:r>
              <a:rPr lang="en-AU" dirty="0" err="1"/>
              <a:t>popsticks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559F6-AA9E-446E-AB94-77EEC8EE765E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1032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45 s → share → </a:t>
            </a:r>
            <a:r>
              <a:rPr lang="en-AU" dirty="0" err="1"/>
              <a:t>popsticks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559F6-AA9E-446E-AB94-77EEC8EE765E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2812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2/09/2020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/>
                        <a:t>When describing a force, you need to include:</a:t>
                      </a:r>
                    </a:p>
                    <a:p>
                      <a:pPr marL="514350" lvl="0" indent="-514350">
                        <a:buFont typeface="+mj-lt"/>
                        <a:buAutoNum type="arabicPeriod"/>
                      </a:pPr>
                      <a:r>
                        <a:rPr lang="en-AU" sz="1800" dirty="0"/>
                        <a:t>What is pushing / pulling what</a:t>
                      </a:r>
                    </a:p>
                    <a:p>
                      <a:pPr marL="514350" lvl="0" indent="-514350">
                        <a:buFont typeface="+mj-lt"/>
                        <a:buAutoNum type="arabicPeriod"/>
                      </a:pPr>
                      <a:r>
                        <a:rPr lang="en-AU" sz="1800" dirty="0"/>
                        <a:t>Any changes to the objects’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Speed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Direction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Shape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Describe the forces at work in the video below. </a:t>
            </a:r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000" dirty="0"/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The ________ is pushing / pulling the ________. This is causing the ________ to change ________.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4B48AD-540E-4F02-9B90-1FB1423EAC5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4407080"/>
          <a:ext cx="2605964" cy="238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force</a:t>
                      </a:r>
                      <a:r>
                        <a:rPr lang="en-AU" baseline="0" dirty="0"/>
                        <a:t> (</a:t>
                      </a:r>
                      <a:r>
                        <a:rPr lang="en-AU" i="1" baseline="0" dirty="0"/>
                        <a:t>noun</a:t>
                      </a:r>
                      <a:r>
                        <a:rPr lang="en-AU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any push or pull that happens when two objects interact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applied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baseline="0" dirty="0"/>
                        <a:t>a simple push or pull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BOWLING BALL Vs. TRAMPOLINE from 45m!_Trim">
            <a:hlinkClick r:id="" action="ppaction://media"/>
            <a:extLst>
              <a:ext uri="{FF2B5EF4-FFF2-40B4-BE49-F238E27FC236}">
                <a16:creationId xmlns:a16="http://schemas.microsoft.com/office/drawing/2014/main" id="{AA2A8E88-6F79-43B5-8088-9A51C7EF61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1435" y="1160210"/>
            <a:ext cx="8559835" cy="48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0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0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different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Predicting Electrostatic Force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Predict </a:t>
            </a:r>
            <a:r>
              <a:rPr lang="en-AU" sz="2600" b="1" dirty="0"/>
              <a:t>what</a:t>
            </a:r>
            <a:r>
              <a:rPr lang="en-AU" sz="2600" dirty="0"/>
              <a:t> will happen</a:t>
            </a:r>
          </a:p>
          <a:p>
            <a:pPr lvl="1"/>
            <a:r>
              <a:rPr lang="en-AU" sz="2200" b="1" dirty="0"/>
              <a:t>Different</a:t>
            </a:r>
            <a:r>
              <a:rPr lang="en-AU" sz="2200" dirty="0"/>
              <a:t> charges are </a:t>
            </a:r>
            <a:r>
              <a:rPr lang="en-AU" sz="2200" b="1" dirty="0"/>
              <a:t>attracted</a:t>
            </a:r>
          </a:p>
          <a:p>
            <a:pPr lvl="1"/>
            <a:r>
              <a:rPr lang="en-AU" sz="2200" b="1" dirty="0"/>
              <a:t>Similar</a:t>
            </a:r>
            <a:r>
              <a:rPr lang="en-AU" sz="2200" dirty="0"/>
              <a:t> charges are </a:t>
            </a:r>
            <a:r>
              <a:rPr lang="en-AU" sz="2200" b="1" dirty="0"/>
              <a:t>repelled</a:t>
            </a:r>
            <a:endParaRPr lang="en-AU" sz="2200" dirty="0"/>
          </a:p>
          <a:p>
            <a:pPr lvl="1"/>
            <a:r>
              <a:rPr lang="en-AU" sz="2200" b="1" dirty="0"/>
              <a:t>Neutral</a:t>
            </a:r>
            <a:r>
              <a:rPr lang="en-AU" sz="2200" dirty="0"/>
              <a:t> objects are </a:t>
            </a:r>
            <a:r>
              <a:rPr lang="en-AU" sz="2200" b="1" dirty="0"/>
              <a:t>attracted</a:t>
            </a:r>
            <a:r>
              <a:rPr lang="en-AU" sz="2200" dirty="0"/>
              <a:t> to </a:t>
            </a:r>
            <a:r>
              <a:rPr lang="en-AU" sz="2200" b="1" dirty="0"/>
              <a:t>charged</a:t>
            </a:r>
            <a:r>
              <a:rPr lang="en-AU" sz="2200" dirty="0"/>
              <a:t>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Explain </a:t>
            </a:r>
            <a:r>
              <a:rPr lang="en-AU" sz="2600" b="1" dirty="0"/>
              <a:t>why</a:t>
            </a:r>
            <a:r>
              <a:rPr lang="en-AU" sz="2600" dirty="0"/>
              <a:t> it will happen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Mary rubs a second balloon on her hair, then puts it next to Billie’s. What will happen next and why?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The two balloons will be </a:t>
            </a:r>
            <a:br>
              <a:rPr lang="en-AU" dirty="0">
                <a:solidFill>
                  <a:srgbClr val="FF0000"/>
                </a:solidFill>
              </a:rPr>
            </a:br>
            <a:r>
              <a:rPr lang="en-AU" dirty="0">
                <a:solidFill>
                  <a:srgbClr val="FF0000"/>
                </a:solidFill>
              </a:rPr>
              <a:t>________ because they</a:t>
            </a:r>
            <a:br>
              <a:rPr lang="en-AU" dirty="0">
                <a:solidFill>
                  <a:srgbClr val="FF0000"/>
                </a:solidFill>
              </a:rPr>
            </a:br>
            <a:r>
              <a:rPr lang="en-AU" dirty="0">
                <a:solidFill>
                  <a:srgbClr val="FF0000"/>
                </a:solidFill>
              </a:rPr>
              <a:t>have ________ charges.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9E2E28-1168-435B-8D4C-6B66D9B9CC2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4955720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attracted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pulled together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repelled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pushed apart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6BB8A4C-1718-46D7-916C-2033786AE9D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115630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similar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E2C194C-7509-4887-8169-E8198BE48CA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224420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Is there a neutral object and a charged object?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098" name="Picture 2" descr="https://i.stack.imgur.com/Jy8NU.png">
            <a:extLst>
              <a:ext uri="{FF2B5EF4-FFF2-40B4-BE49-F238E27FC236}">
                <a16:creationId xmlns:a16="http://schemas.microsoft.com/office/drawing/2014/main" id="{E3DC5750-5017-43AD-8423-7E0919770B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137"/>
          <a:stretch/>
        </p:blipFill>
        <p:spPr bwMode="auto">
          <a:xfrm>
            <a:off x="5261055" y="4530610"/>
            <a:ext cx="1731884" cy="238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i.stack.imgur.com/Jy8NU.png">
            <a:extLst>
              <a:ext uri="{FF2B5EF4-FFF2-40B4-BE49-F238E27FC236}">
                <a16:creationId xmlns:a16="http://schemas.microsoft.com/office/drawing/2014/main" id="{4F134789-F5D2-40AE-9FAF-BC05CEB401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137"/>
          <a:stretch/>
        </p:blipFill>
        <p:spPr bwMode="auto">
          <a:xfrm flipH="1">
            <a:off x="7263487" y="4530609"/>
            <a:ext cx="1731884" cy="238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9A63D61-B377-4D98-B8C9-1B36E3E72FB0}"/>
              </a:ext>
            </a:extLst>
          </p:cNvPr>
          <p:cNvSpPr/>
          <p:nvPr/>
        </p:nvSpPr>
        <p:spPr>
          <a:xfrm>
            <a:off x="6644641" y="6499274"/>
            <a:ext cx="964248" cy="263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355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different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Predicting Electrostatic Force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Predict </a:t>
            </a:r>
            <a:r>
              <a:rPr lang="en-AU" sz="2600" b="1" dirty="0"/>
              <a:t>what</a:t>
            </a:r>
            <a:r>
              <a:rPr lang="en-AU" sz="2600" dirty="0"/>
              <a:t> will happen</a:t>
            </a:r>
          </a:p>
          <a:p>
            <a:pPr lvl="1"/>
            <a:r>
              <a:rPr lang="en-AU" sz="2200" b="1" dirty="0"/>
              <a:t>Different</a:t>
            </a:r>
            <a:r>
              <a:rPr lang="en-AU" sz="2200" dirty="0"/>
              <a:t> charges are </a:t>
            </a:r>
            <a:r>
              <a:rPr lang="en-AU" sz="2200" b="1" dirty="0"/>
              <a:t>attracted</a:t>
            </a:r>
          </a:p>
          <a:p>
            <a:pPr lvl="1"/>
            <a:r>
              <a:rPr lang="en-AU" sz="2200" b="1" dirty="0"/>
              <a:t>Similar</a:t>
            </a:r>
            <a:r>
              <a:rPr lang="en-AU" sz="2200" dirty="0"/>
              <a:t> charges are </a:t>
            </a:r>
            <a:r>
              <a:rPr lang="en-AU" sz="2200" b="1" dirty="0"/>
              <a:t>repelled</a:t>
            </a:r>
            <a:endParaRPr lang="en-AU" sz="2200" dirty="0"/>
          </a:p>
          <a:p>
            <a:pPr lvl="1"/>
            <a:r>
              <a:rPr lang="en-AU" sz="2200" b="1" dirty="0"/>
              <a:t>Neutral</a:t>
            </a:r>
            <a:r>
              <a:rPr lang="en-AU" sz="2200" dirty="0"/>
              <a:t> objects are </a:t>
            </a:r>
            <a:r>
              <a:rPr lang="en-AU" sz="2200" b="1" dirty="0"/>
              <a:t>attracted</a:t>
            </a:r>
            <a:r>
              <a:rPr lang="en-AU" sz="2200" dirty="0"/>
              <a:t> to </a:t>
            </a:r>
            <a:r>
              <a:rPr lang="en-AU" sz="2200" b="1" dirty="0"/>
              <a:t>charged</a:t>
            </a:r>
            <a:r>
              <a:rPr lang="en-AU" sz="2200" dirty="0"/>
              <a:t>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Explain </a:t>
            </a:r>
            <a:r>
              <a:rPr lang="en-AU" sz="2600" b="1" dirty="0"/>
              <a:t>why</a:t>
            </a:r>
            <a:r>
              <a:rPr lang="en-AU" sz="2600" dirty="0"/>
              <a:t> it will happen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Mary takes her balloon and holds it next to some neutral pieces of paper from her hole punch. What will happen next and why?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9E2E28-1168-435B-8D4C-6B66D9B9CC2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4955720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attracted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pulled together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repelled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pushed apart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6BB8A4C-1718-46D7-916C-2033786AE9D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115630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similar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E2C194C-7509-4887-8169-E8198BE48CA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224420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Is there a neutral object and a charged object?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1" name="Picture 2" descr="https://i.stack.imgur.com/Jy8NU.png">
            <a:extLst>
              <a:ext uri="{FF2B5EF4-FFF2-40B4-BE49-F238E27FC236}">
                <a16:creationId xmlns:a16="http://schemas.microsoft.com/office/drawing/2014/main" id="{4F134789-F5D2-40AE-9FAF-BC05CEB401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137"/>
          <a:stretch/>
        </p:blipFill>
        <p:spPr bwMode="auto">
          <a:xfrm flipH="1">
            <a:off x="7263487" y="4530609"/>
            <a:ext cx="1731884" cy="238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9A63D61-B377-4D98-B8C9-1B36E3E72FB0}"/>
              </a:ext>
            </a:extLst>
          </p:cNvPr>
          <p:cNvSpPr/>
          <p:nvPr/>
        </p:nvSpPr>
        <p:spPr>
          <a:xfrm>
            <a:off x="6644641" y="6499274"/>
            <a:ext cx="964248" cy="263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122" name="Picture 2" descr="http://i.imgur.com/tIQ0A3g.jpg">
            <a:extLst>
              <a:ext uri="{FF2B5EF4-FFF2-40B4-BE49-F238E27FC236}">
                <a16:creationId xmlns:a16="http://schemas.microsoft.com/office/drawing/2014/main" id="{FC060041-EDDB-4DFC-A2C4-3D9E672CA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90381" y="4656284"/>
            <a:ext cx="1579849" cy="210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56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different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Predicting Electrostatic Force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Predict </a:t>
            </a:r>
            <a:r>
              <a:rPr lang="en-AU" sz="2600" b="1" dirty="0"/>
              <a:t>what</a:t>
            </a:r>
            <a:r>
              <a:rPr lang="en-AU" sz="2600" dirty="0"/>
              <a:t> will happen</a:t>
            </a:r>
          </a:p>
          <a:p>
            <a:pPr lvl="1"/>
            <a:r>
              <a:rPr lang="en-AU" sz="2200" b="1" dirty="0"/>
              <a:t>Different</a:t>
            </a:r>
            <a:r>
              <a:rPr lang="en-AU" sz="2200" dirty="0"/>
              <a:t> charges are </a:t>
            </a:r>
            <a:r>
              <a:rPr lang="en-AU" sz="2200" b="1" dirty="0"/>
              <a:t>attracted</a:t>
            </a:r>
          </a:p>
          <a:p>
            <a:pPr lvl="1"/>
            <a:r>
              <a:rPr lang="en-AU" sz="2200" b="1" dirty="0"/>
              <a:t>Similar</a:t>
            </a:r>
            <a:r>
              <a:rPr lang="en-AU" sz="2200" dirty="0"/>
              <a:t> charges are </a:t>
            </a:r>
            <a:r>
              <a:rPr lang="en-AU" sz="2200" b="1" dirty="0"/>
              <a:t>repelled</a:t>
            </a:r>
            <a:endParaRPr lang="en-AU" sz="2200" dirty="0"/>
          </a:p>
          <a:p>
            <a:pPr lvl="1"/>
            <a:r>
              <a:rPr lang="en-AU" sz="2200" b="1" dirty="0"/>
              <a:t>Neutral</a:t>
            </a:r>
            <a:r>
              <a:rPr lang="en-AU" sz="2200" dirty="0"/>
              <a:t> objects are </a:t>
            </a:r>
            <a:r>
              <a:rPr lang="en-AU" sz="2200" b="1" dirty="0"/>
              <a:t>attracted</a:t>
            </a:r>
            <a:r>
              <a:rPr lang="en-AU" sz="2200" dirty="0"/>
              <a:t> to </a:t>
            </a:r>
            <a:r>
              <a:rPr lang="en-AU" sz="2200" b="1" dirty="0"/>
              <a:t>charged</a:t>
            </a:r>
            <a:r>
              <a:rPr lang="en-AU" sz="2200" dirty="0"/>
              <a:t>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Explain </a:t>
            </a:r>
            <a:r>
              <a:rPr lang="en-AU" sz="2600" b="1" dirty="0"/>
              <a:t>why</a:t>
            </a:r>
            <a:r>
              <a:rPr lang="en-AU" sz="2600" dirty="0"/>
              <a:t> it will happen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Rob tries to do what Mary did, but forgets to rub his balloon on his hair. What will happen when he holds his balloon next to the paper?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9E2E28-1168-435B-8D4C-6B66D9B9CC2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4955720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attracted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pulled together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repelled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pushed apart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6BB8A4C-1718-46D7-916C-2033786AE9D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115630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similar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E2C194C-7509-4887-8169-E8198BE48CA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224420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Is there a neutral object and a charged object?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122" name="Picture 2" descr="http://i.imgur.com/tIQ0A3g.jpg">
            <a:extLst>
              <a:ext uri="{FF2B5EF4-FFF2-40B4-BE49-F238E27FC236}">
                <a16:creationId xmlns:a16="http://schemas.microsoft.com/office/drawing/2014/main" id="{FC060041-EDDB-4DFC-A2C4-3D9E672CA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90381" y="4656284"/>
            <a:ext cx="1579849" cy="210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247D1F-5BC7-4AA2-AA46-797E688FD1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15"/>
          <a:stretch/>
        </p:blipFill>
        <p:spPr>
          <a:xfrm>
            <a:off x="7300337" y="4656284"/>
            <a:ext cx="1529610" cy="210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88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19999"/>
            <a:ext cx="10515600" cy="4161489"/>
          </a:xfrm>
        </p:spPr>
        <p:txBody>
          <a:bodyPr>
            <a:normAutofit/>
          </a:bodyPr>
          <a:lstStyle/>
          <a:p>
            <a:r>
              <a:rPr lang="en-AU" dirty="0"/>
              <a:t>Knowing about forces helps you to understand the world around you.</a:t>
            </a:r>
          </a:p>
          <a:p>
            <a:r>
              <a:rPr lang="en-AU" dirty="0"/>
              <a:t>Knowing about charge is the first step to understanding:</a:t>
            </a:r>
          </a:p>
          <a:p>
            <a:pPr lvl="1"/>
            <a:r>
              <a:rPr lang="en-AU" sz="2600" dirty="0"/>
              <a:t>Why you sometimes get zapped when you touch metal objects or other people</a:t>
            </a:r>
          </a:p>
          <a:p>
            <a:pPr lvl="1"/>
            <a:r>
              <a:rPr lang="en-AU" sz="2600" dirty="0"/>
              <a:t>How lightning works</a:t>
            </a:r>
          </a:p>
          <a:p>
            <a:pPr lvl="1"/>
            <a:r>
              <a:rPr lang="en-AU" sz="2600" dirty="0"/>
              <a:t>How laser printers work</a:t>
            </a:r>
          </a:p>
          <a:p>
            <a:pPr lvl="1"/>
            <a:r>
              <a:rPr lang="en-AU" sz="2600" dirty="0"/>
              <a:t>What electricity is</a:t>
            </a:r>
          </a:p>
        </p:txBody>
      </p:sp>
      <p:pic>
        <p:nvPicPr>
          <p:cNvPr id="8194" name="Picture 2" descr="http://ffden-2.phys.uaf.edu/211_fall2010.web.dir/levi_cowan/images/cloud_charge.jpg">
            <a:extLst>
              <a:ext uri="{FF2B5EF4-FFF2-40B4-BE49-F238E27FC236}">
                <a16:creationId xmlns:a16="http://schemas.microsoft.com/office/drawing/2014/main" id="{D6226DAF-8146-4EF6-A256-E19263A1A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2763" y="3268073"/>
            <a:ext cx="7589519" cy="350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56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B9537A-E908-4D77-AA32-D16BBF1F3E1A}"/>
              </a:ext>
            </a:extLst>
          </p:cNvPr>
          <p:cNvSpPr txBox="1"/>
          <p:nvPr/>
        </p:nvSpPr>
        <p:spPr>
          <a:xfrm>
            <a:off x="838201" y="720536"/>
            <a:ext cx="105156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sz="2800" dirty="0"/>
              <a:t>Fill in the blanks: charges can be ________ or ________. An object with no charge is ________. Objects with the same charge are ________; objects with different charges are ________.</a:t>
            </a:r>
          </a:p>
          <a:p>
            <a:pPr marL="514350" indent="-514350">
              <a:buFont typeface="+mj-lt"/>
              <a:buAutoNum type="arabicPeriod"/>
            </a:pPr>
            <a:endParaRPr lang="en-AU" sz="2800" dirty="0"/>
          </a:p>
          <a:p>
            <a:pPr marL="514350" indent="-514350">
              <a:buFont typeface="+mj-lt"/>
              <a:buAutoNum type="arabicPeriod"/>
            </a:pPr>
            <a:r>
              <a:rPr lang="en-AU" sz="2800" dirty="0"/>
              <a:t>What will happen in each of the following scenarios, and why?</a:t>
            </a:r>
          </a:p>
          <a:p>
            <a:pPr marL="1028700" lvl="1" indent="-571500">
              <a:buFont typeface="+mj-lt"/>
              <a:buAutoNum type="romanLcPeriod"/>
            </a:pPr>
            <a:r>
              <a:rPr lang="en-AU" sz="2800" dirty="0"/>
              <a:t>Neutral dust floats past a positively charged TV screen</a:t>
            </a:r>
          </a:p>
          <a:p>
            <a:pPr marL="1028700" lvl="1" indent="-571500">
              <a:buFont typeface="+mj-lt"/>
              <a:buAutoNum type="romanLcPeriod"/>
            </a:pPr>
            <a:r>
              <a:rPr lang="en-AU" sz="2800" dirty="0"/>
              <a:t>Negatively charged glad wrap is pressed against positively charged aluminium</a:t>
            </a:r>
          </a:p>
          <a:p>
            <a:pPr marL="1028700" lvl="1" indent="-571500">
              <a:buFont typeface="+mj-lt"/>
              <a:buAutoNum type="romanLcPeriod"/>
            </a:pPr>
            <a:r>
              <a:rPr lang="en-AU" sz="2800" dirty="0"/>
              <a:t>Two positively charged cat </a:t>
            </a:r>
            <a:br>
              <a:rPr lang="en-AU" sz="2800" dirty="0"/>
            </a:br>
            <a:r>
              <a:rPr lang="en-AU" sz="2800" dirty="0"/>
              <a:t>hairs are both pulled </a:t>
            </a:r>
            <a:br>
              <a:rPr lang="en-AU" sz="2800" dirty="0"/>
            </a:br>
            <a:r>
              <a:rPr lang="en-AU" sz="2800" dirty="0"/>
              <a:t>towards a negatively </a:t>
            </a:r>
            <a:br>
              <a:rPr lang="en-AU" sz="2800" dirty="0"/>
            </a:br>
            <a:r>
              <a:rPr lang="en-AU" sz="2800" dirty="0"/>
              <a:t>charged balloon (hint: there </a:t>
            </a:r>
            <a:br>
              <a:rPr lang="en-AU" sz="2800" dirty="0"/>
            </a:br>
            <a:r>
              <a:rPr lang="en-AU" sz="2800" dirty="0"/>
              <a:t>are two answers!)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8FEEB46-689A-4270-8104-D0DFADCE0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0827748"/>
              </p:ext>
            </p:extLst>
          </p:nvPr>
        </p:nvGraphicFramePr>
        <p:xfrm>
          <a:off x="9535903" y="4489298"/>
          <a:ext cx="2605965" cy="231749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Different</a:t>
                      </a:r>
                      <a:r>
                        <a:rPr kumimoji="0" lang="en-AU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charges are </a:t>
                      </a: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attracted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Similar</a:t>
                      </a:r>
                      <a:r>
                        <a:rPr kumimoji="0" lang="en-AU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charges are </a:t>
                      </a: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repelled</a:t>
                      </a:r>
                      <a:endParaRPr kumimoji="0" lang="en-AU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Neutral</a:t>
                      </a:r>
                      <a:r>
                        <a:rPr kumimoji="0" lang="en-AU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objects are </a:t>
                      </a: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attracted</a:t>
                      </a:r>
                      <a:r>
                        <a:rPr kumimoji="0" lang="en-AU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kumimoji="0" lang="en-AU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charged</a:t>
                      </a:r>
                      <a:r>
                        <a:rPr kumimoji="0" lang="en-AU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objects</a:t>
                      </a:r>
                      <a:endParaRPr lang="en-AU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218" name="Picture 2" descr="https://s.hswstatic.com/gif/balloon-hair-3a.jpg">
            <a:extLst>
              <a:ext uri="{FF2B5EF4-FFF2-40B4-BE49-F238E27FC236}">
                <a16:creationId xmlns:a16="http://schemas.microsoft.com/office/drawing/2014/main" id="{495D6EA8-58CE-460B-B907-BDAA0DB35F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34"/>
          <a:stretch/>
        </p:blipFill>
        <p:spPr bwMode="auto">
          <a:xfrm>
            <a:off x="6096000" y="3827896"/>
            <a:ext cx="3312942" cy="297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00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CD67C7-DDC2-4B28-85BF-6A02105C4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4351338"/>
          </a:xfrm>
        </p:spPr>
        <p:txBody>
          <a:bodyPr/>
          <a:lstStyle/>
          <a:p>
            <a:r>
              <a:rPr lang="en-AU" dirty="0"/>
              <a:t>Complete Questions 1-3 on p. 129 of </a:t>
            </a:r>
            <a:br>
              <a:rPr lang="en-AU" dirty="0"/>
            </a:br>
            <a:r>
              <a:rPr lang="en-AU" dirty="0"/>
              <a:t>your textbook.</a:t>
            </a:r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Copy and complete the following table </a:t>
            </a:r>
            <a:br>
              <a:rPr lang="en-AU" dirty="0"/>
            </a:br>
            <a:r>
              <a:rPr lang="en-AU" dirty="0"/>
              <a:t>in your book or device: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3DD3ED-3B1D-4248-8900-B8AB25823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320" y="101578"/>
            <a:ext cx="4876445" cy="387007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4A67CC-FFC3-4A68-B5AF-4A475CF3C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470147"/>
              </p:ext>
            </p:extLst>
          </p:nvPr>
        </p:nvGraphicFramePr>
        <p:xfrm>
          <a:off x="838200" y="4257711"/>
          <a:ext cx="8128000" cy="2072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335675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190658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44728584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917346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789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AU" sz="2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AU" sz="2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Attracted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381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89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2800" b="1"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69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4746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514800" y="68400"/>
          <a:ext cx="2605964" cy="2926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sz="1800" dirty="0"/>
                        <a:t>Reminder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/>
                        <a:t>When describing a force, you need to include:</a:t>
                      </a:r>
                    </a:p>
                    <a:p>
                      <a:pPr marL="514350" lvl="0" indent="-514350">
                        <a:buFont typeface="+mj-lt"/>
                        <a:buAutoNum type="arabicPeriod"/>
                      </a:pPr>
                      <a:r>
                        <a:rPr lang="en-AU" sz="1800" dirty="0"/>
                        <a:t>What is pushing / pulling what</a:t>
                      </a:r>
                    </a:p>
                    <a:p>
                      <a:pPr marL="514350" lvl="0" indent="-514350">
                        <a:buFont typeface="+mj-lt"/>
                        <a:buAutoNum type="arabicPeriod"/>
                      </a:pPr>
                      <a:r>
                        <a:rPr lang="en-AU" sz="1800" dirty="0"/>
                        <a:t>Any changes to the objects’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Speed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Direction</a:t>
                      </a:r>
                    </a:p>
                    <a:p>
                      <a:pPr lvl="1">
                        <a:buFont typeface="Wingdings" panose="05000000000000000000" pitchFamily="2" charset="2"/>
                        <a:buChar char="q"/>
                      </a:pPr>
                      <a:r>
                        <a:rPr lang="en-AU" sz="1800" dirty="0"/>
                        <a:t> Shape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Describe the forces at work in the video below. </a:t>
            </a:r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600" dirty="0"/>
          </a:p>
          <a:p>
            <a:pPr marL="0" indent="0">
              <a:buNone/>
            </a:pPr>
            <a:endParaRPr lang="en-AU" sz="2000" dirty="0"/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The ________ is pushing / pulling the ________. This is causing the ________ to change ________.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4B48AD-540E-4F02-9B90-1FB1423EAC5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514800" y="4407080"/>
          <a:ext cx="2605964" cy="238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force</a:t>
                      </a:r>
                      <a:r>
                        <a:rPr lang="en-AU" baseline="0" dirty="0"/>
                        <a:t> (</a:t>
                      </a:r>
                      <a:r>
                        <a:rPr lang="en-AU" i="1" baseline="0" dirty="0"/>
                        <a:t>noun</a:t>
                      </a:r>
                      <a:r>
                        <a:rPr lang="en-AU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any push or pull that happens when two objects interact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applied force</a:t>
                      </a:r>
                      <a:r>
                        <a:rPr lang="en-AU" b="0" baseline="0" dirty="0"/>
                        <a:t> 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baseline="0" dirty="0"/>
                        <a:t>a simple push or pull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BOWLING BALL Vs. TRAMPOLINE from 45m!_Trim2">
            <a:hlinkClick r:id="" action="ppaction://media"/>
            <a:extLst>
              <a:ext uri="{FF2B5EF4-FFF2-40B4-BE49-F238E27FC236}">
                <a16:creationId xmlns:a16="http://schemas.microsoft.com/office/drawing/2014/main" id="{3617C06B-1C5C-4266-AEB8-916DC09B88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1435" y="1147675"/>
            <a:ext cx="8559835" cy="48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86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636020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sz="1800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/>
                        <a:t>Which picture is showing a balanced force? How do you know?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Balanced and Unbalanced Forces</a:t>
            </a:r>
          </a:p>
          <a:p>
            <a:r>
              <a:rPr lang="en-AU" dirty="0"/>
              <a:t>If the </a:t>
            </a:r>
            <a:r>
              <a:rPr lang="en-AU" dirty="0" smtClean="0"/>
              <a:t>net </a:t>
            </a:r>
            <a:r>
              <a:rPr lang="en-AU" dirty="0"/>
              <a:t>force on an object is more than 0 N (zero Newtons), the forces on it are </a:t>
            </a:r>
            <a:r>
              <a:rPr lang="en-AU" b="1" dirty="0"/>
              <a:t>unbalanced</a:t>
            </a:r>
            <a:r>
              <a:rPr lang="en-AU" dirty="0"/>
              <a:t>. The object will change speed, direction, and / or shape.</a:t>
            </a:r>
          </a:p>
          <a:p>
            <a:r>
              <a:rPr lang="en-AU" dirty="0"/>
              <a:t>If the </a:t>
            </a:r>
            <a:r>
              <a:rPr lang="en-AU" dirty="0" smtClean="0"/>
              <a:t>net </a:t>
            </a:r>
            <a:r>
              <a:rPr lang="en-AU" dirty="0"/>
              <a:t>force on an object is exactly 0 N, the forces on it are </a:t>
            </a:r>
            <a:r>
              <a:rPr lang="en-AU" b="1" dirty="0"/>
              <a:t>balanced</a:t>
            </a:r>
            <a:r>
              <a:rPr lang="en-AU" dirty="0"/>
              <a:t>. The object will </a:t>
            </a:r>
            <a:r>
              <a:rPr lang="en-AU" b="1" dirty="0"/>
              <a:t>not</a:t>
            </a:r>
            <a:r>
              <a:rPr lang="en-AU" dirty="0"/>
              <a:t> change speed, direction, or shape.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3F962B1-9884-4686-835A-18593B63FC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787192"/>
              </p:ext>
            </p:extLst>
          </p:nvPr>
        </p:nvGraphicFramePr>
        <p:xfrm>
          <a:off x="9511140" y="3858440"/>
          <a:ext cx="2605964" cy="2931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unbalanced</a:t>
                      </a:r>
                      <a:r>
                        <a:rPr lang="en-AU" baseline="0" dirty="0"/>
                        <a:t> (</a:t>
                      </a:r>
                      <a:r>
                        <a:rPr lang="en-AU" i="1" baseline="0" dirty="0"/>
                        <a:t>adjective</a:t>
                      </a:r>
                      <a:r>
                        <a:rPr lang="en-AU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forces on an object are not 0 N and will cause a change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balanced</a:t>
                      </a:r>
                      <a:r>
                        <a:rPr lang="en-AU" baseline="0" dirty="0"/>
                        <a:t> (</a:t>
                      </a:r>
                      <a:r>
                        <a:rPr lang="en-AU" i="1" baseline="0" dirty="0"/>
                        <a:t>adjective</a:t>
                      </a:r>
                      <a:r>
                        <a:rPr lang="en-AU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aseline="0" dirty="0"/>
                        <a:t>forces on an object are exactly 0 N and will not cause a change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8A97512-072B-4399-82E2-9940FA754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332" y="4000923"/>
            <a:ext cx="4152704" cy="2788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0108C9-8869-431D-B3E3-5CAF6BCF3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360" y="4000923"/>
            <a:ext cx="4341832" cy="2791178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C40B29C-3E41-40EC-87EE-0E3C17537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495584"/>
              </p:ext>
            </p:extLst>
          </p:nvPr>
        </p:nvGraphicFramePr>
        <p:xfrm>
          <a:off x="9511140" y="1431405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sz="1800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sz="1800" dirty="0"/>
                        <a:t>Which picture is showing an unbalanced force? How do you know?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2307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2429041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470" y="606560"/>
            <a:ext cx="11769006" cy="6056999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b="1" dirty="0"/>
              <a:t>Describing and Drawing Forces</a:t>
            </a:r>
          </a:p>
          <a:p>
            <a:r>
              <a:rPr lang="en-AU" sz="2400" dirty="0"/>
              <a:t>When describing forces, you need to: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b="1" u="sng" dirty="0"/>
              <a:t>Draw</a:t>
            </a:r>
            <a:r>
              <a:rPr lang="en-AU" u="sng" dirty="0"/>
              <a:t> a diagram</a:t>
            </a:r>
            <a:r>
              <a:rPr lang="en-AU" dirty="0"/>
              <a:t> with labelled force arrows.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AU" dirty="0"/>
              <a:t>Remember: friction will resist movement!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b="1" u="sng" dirty="0"/>
              <a:t>Do</a:t>
            </a:r>
            <a:r>
              <a:rPr lang="en-AU" u="sng" dirty="0"/>
              <a:t> the maths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AU" dirty="0"/>
              <a:t>Add the forces going in the same direction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AU" dirty="0"/>
              <a:t>Subtract the forces going in opposite directions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AU" b="1" u="sng" dirty="0"/>
              <a:t>Describe</a:t>
            </a:r>
            <a:r>
              <a:rPr lang="en-AU" u="sng" dirty="0"/>
              <a:t> the </a:t>
            </a:r>
            <a:r>
              <a:rPr lang="en-AU" u="sng" dirty="0" smtClean="0"/>
              <a:t>net </a:t>
            </a:r>
            <a:r>
              <a:rPr lang="en-AU" u="sng" dirty="0"/>
              <a:t>force</a:t>
            </a:r>
            <a:endParaRPr lang="en-AU" dirty="0"/>
          </a:p>
          <a:p>
            <a:pPr marL="1371600" lvl="2" indent="-457200">
              <a:buFont typeface="+mj-lt"/>
              <a:buAutoNum type="alphaLcParenR"/>
            </a:pPr>
            <a:r>
              <a:rPr lang="en-AU" dirty="0"/>
              <a:t>Balanced (there is no </a:t>
            </a:r>
            <a:r>
              <a:rPr lang="en-AU" dirty="0" smtClean="0"/>
              <a:t>net </a:t>
            </a:r>
            <a:r>
              <a:rPr lang="en-AU" dirty="0"/>
              <a:t>force)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AU" dirty="0"/>
              <a:t>Unbalanced (state the </a:t>
            </a:r>
            <a:r>
              <a:rPr lang="en-AU" dirty="0" smtClean="0"/>
              <a:t>net </a:t>
            </a:r>
            <a:r>
              <a:rPr lang="en-AU" dirty="0"/>
              <a:t>force and its direction)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An elevator is going from the ground floor of a building into the basement. The Earth is pulling it </a:t>
            </a:r>
            <a:r>
              <a:rPr lang="en-AU" b="1" dirty="0"/>
              <a:t>downward</a:t>
            </a:r>
            <a:r>
              <a:rPr lang="en-AU" dirty="0"/>
              <a:t> with </a:t>
            </a:r>
            <a:r>
              <a:rPr lang="en-AU" b="1" dirty="0"/>
              <a:t>5000 N</a:t>
            </a:r>
            <a:r>
              <a:rPr lang="en-AU" dirty="0"/>
              <a:t> of force. There are </a:t>
            </a:r>
            <a:r>
              <a:rPr lang="en-AU" b="1" dirty="0"/>
              <a:t>two</a:t>
            </a:r>
            <a:r>
              <a:rPr lang="en-AU" dirty="0"/>
              <a:t> cables attached to the top of the elevator, </a:t>
            </a:r>
            <a:r>
              <a:rPr lang="en-AU" b="1" dirty="0"/>
              <a:t>each</a:t>
            </a:r>
            <a:r>
              <a:rPr lang="en-AU" dirty="0"/>
              <a:t> of which is pulling it </a:t>
            </a:r>
            <a:r>
              <a:rPr lang="en-AU" b="1" dirty="0"/>
              <a:t>up</a:t>
            </a:r>
            <a:r>
              <a:rPr lang="en-AU" dirty="0"/>
              <a:t> with </a:t>
            </a:r>
            <a:r>
              <a:rPr lang="en-AU" b="1" dirty="0"/>
              <a:t>2400 N</a:t>
            </a:r>
            <a:r>
              <a:rPr lang="en-AU" dirty="0"/>
              <a:t> of force. There are </a:t>
            </a:r>
            <a:r>
              <a:rPr lang="en-AU" b="1" dirty="0"/>
              <a:t>200 N of friction </a:t>
            </a:r>
            <a:r>
              <a:rPr lang="en-AU" dirty="0"/>
              <a:t>between the elevator and the shaft.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0E369F-C6C1-4C69-AB5E-4BC692BC99DB}"/>
              </a:ext>
            </a:extLst>
          </p:cNvPr>
          <p:cNvSpPr/>
          <p:nvPr/>
        </p:nvSpPr>
        <p:spPr>
          <a:xfrm>
            <a:off x="6922996" y="0"/>
            <a:ext cx="359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/>
              <a:t>1.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E5C7201-4A7F-4467-98DF-6A90EF2D0A94}"/>
              </a:ext>
            </a:extLst>
          </p:cNvPr>
          <p:cNvSpPr/>
          <p:nvPr/>
        </p:nvSpPr>
        <p:spPr>
          <a:xfrm>
            <a:off x="9331401" y="1653132"/>
            <a:ext cx="362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/>
              <a:t>2.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7A70C9-0F55-4086-BB1E-24DD7CE1C638}"/>
              </a:ext>
            </a:extLst>
          </p:cNvPr>
          <p:cNvSpPr/>
          <p:nvPr/>
        </p:nvSpPr>
        <p:spPr>
          <a:xfrm>
            <a:off x="7678650" y="3892881"/>
            <a:ext cx="362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/>
              <a:t>3.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B943D8-53F7-4B2D-8CE7-D5AD82B0AAB2}"/>
              </a:ext>
            </a:extLst>
          </p:cNvPr>
          <p:cNvSpPr/>
          <p:nvPr/>
        </p:nvSpPr>
        <p:spPr>
          <a:xfrm>
            <a:off x="7902616" y="1644388"/>
            <a:ext cx="1079897" cy="134276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E87D54-21AF-4CED-9D85-ED084018382A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8442565" y="2987149"/>
            <a:ext cx="0" cy="10067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ADEF14D-BDD4-4A47-B1F3-8C36A2F3429B}"/>
              </a:ext>
            </a:extLst>
          </p:cNvPr>
          <p:cNvSpPr txBox="1"/>
          <p:nvPr/>
        </p:nvSpPr>
        <p:spPr>
          <a:xfrm>
            <a:off x="8982824" y="780733"/>
            <a:ext cx="7393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err="1"/>
              <a:t>F</a:t>
            </a:r>
            <a:r>
              <a:rPr lang="en-AU" baseline="-25000" dirty="0" err="1"/>
              <a:t>friction</a:t>
            </a:r>
            <a:endParaRPr lang="en-AU" baseline="-25000" dirty="0"/>
          </a:p>
          <a:p>
            <a:pPr algn="ctr"/>
            <a:endParaRPr lang="en-AU" sz="800" dirty="0"/>
          </a:p>
          <a:p>
            <a:pPr algn="ctr"/>
            <a:r>
              <a:rPr lang="en-AU" dirty="0"/>
              <a:t>200 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69B7A4-E844-421C-B1FC-E3742FAF267F}"/>
              </a:ext>
            </a:extLst>
          </p:cNvPr>
          <p:cNvSpPr txBox="1"/>
          <p:nvPr/>
        </p:nvSpPr>
        <p:spPr>
          <a:xfrm>
            <a:off x="8555152" y="3038127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err="1"/>
              <a:t>F</a:t>
            </a:r>
            <a:r>
              <a:rPr lang="en-AU" baseline="-25000" dirty="0" err="1"/>
              <a:t>gravity</a:t>
            </a:r>
            <a:endParaRPr lang="en-AU" baseline="-25000" dirty="0"/>
          </a:p>
          <a:p>
            <a:pPr algn="ctr"/>
            <a:endParaRPr lang="en-AU" sz="800" dirty="0"/>
          </a:p>
          <a:p>
            <a:pPr algn="ctr"/>
            <a:r>
              <a:rPr lang="en-AU" dirty="0"/>
              <a:t>5000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A8137D-94AB-46B0-B405-31A3FB0C4D40}"/>
              </a:ext>
            </a:extLst>
          </p:cNvPr>
          <p:cNvSpPr txBox="1"/>
          <p:nvPr/>
        </p:nvSpPr>
        <p:spPr>
          <a:xfrm>
            <a:off x="9694001" y="1837798"/>
            <a:ext cx="247856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dirty="0"/>
              <a:t>2400 + 2400 + 200</a:t>
            </a:r>
          </a:p>
          <a:p>
            <a:r>
              <a:rPr lang="en-AU" sz="2400" dirty="0"/>
              <a:t>= 5000</a:t>
            </a:r>
          </a:p>
          <a:p>
            <a:endParaRPr lang="en-AU" sz="2400" dirty="0"/>
          </a:p>
          <a:p>
            <a:r>
              <a:rPr lang="en-AU" sz="2400" dirty="0"/>
              <a:t>5000 – 5000</a:t>
            </a:r>
          </a:p>
          <a:p>
            <a:r>
              <a:rPr lang="en-AU" sz="2400" dirty="0"/>
              <a:t>= 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33A4D0-2ACA-486C-8149-A764E1C1B924}"/>
              </a:ext>
            </a:extLst>
          </p:cNvPr>
          <p:cNvSpPr txBox="1"/>
          <p:nvPr/>
        </p:nvSpPr>
        <p:spPr>
          <a:xfrm>
            <a:off x="7992619" y="4106404"/>
            <a:ext cx="3459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The </a:t>
            </a:r>
            <a:r>
              <a:rPr lang="en-AU" sz="2400" dirty="0" smtClean="0"/>
              <a:t>net </a:t>
            </a:r>
            <a:r>
              <a:rPr lang="en-AU" sz="2400" dirty="0"/>
              <a:t>force is 0 N. The forces are balanced.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BB76F14-CED4-4CE9-88F9-3175536A806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8442564" y="1003739"/>
            <a:ext cx="1" cy="6406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4E106A-0584-4BA4-B24B-DEC3D584C54B}"/>
              </a:ext>
            </a:extLst>
          </p:cNvPr>
          <p:cNvCxnSpPr>
            <a:cxnSpLocks/>
          </p:cNvCxnSpPr>
          <p:nvPr/>
        </p:nvCxnSpPr>
        <p:spPr>
          <a:xfrm flipH="1" flipV="1">
            <a:off x="8032661" y="1003739"/>
            <a:ext cx="1" cy="6406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DFFEC61-581D-4963-8052-9F460D678D79}"/>
              </a:ext>
            </a:extLst>
          </p:cNvPr>
          <p:cNvCxnSpPr>
            <a:cxnSpLocks/>
          </p:cNvCxnSpPr>
          <p:nvPr/>
        </p:nvCxnSpPr>
        <p:spPr>
          <a:xfrm flipH="1" flipV="1">
            <a:off x="8852468" y="1392622"/>
            <a:ext cx="1" cy="2517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B61A45A-8B07-47AD-A941-D725E84DB0D2}"/>
              </a:ext>
            </a:extLst>
          </p:cNvPr>
          <p:cNvSpPr txBox="1"/>
          <p:nvPr/>
        </p:nvSpPr>
        <p:spPr>
          <a:xfrm>
            <a:off x="7137898" y="780733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err="1"/>
              <a:t>F</a:t>
            </a:r>
            <a:r>
              <a:rPr lang="en-AU" baseline="-25000" dirty="0" err="1"/>
              <a:t>cable</a:t>
            </a:r>
            <a:endParaRPr lang="en-AU" baseline="-25000" dirty="0"/>
          </a:p>
          <a:p>
            <a:pPr algn="ctr"/>
            <a:endParaRPr lang="en-AU" sz="800" dirty="0"/>
          </a:p>
          <a:p>
            <a:pPr algn="ctr"/>
            <a:r>
              <a:rPr lang="en-AU" dirty="0"/>
              <a:t>2400 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D54C32-A4F3-4257-9AF6-0885082734DE}"/>
              </a:ext>
            </a:extLst>
          </p:cNvPr>
          <p:cNvSpPr txBox="1"/>
          <p:nvPr/>
        </p:nvSpPr>
        <p:spPr>
          <a:xfrm>
            <a:off x="8015203" y="226380"/>
            <a:ext cx="854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err="1"/>
              <a:t>F</a:t>
            </a:r>
            <a:r>
              <a:rPr lang="en-AU" baseline="-25000" dirty="0" err="1"/>
              <a:t>cable</a:t>
            </a:r>
            <a:endParaRPr lang="en-AU" baseline="-25000" dirty="0"/>
          </a:p>
          <a:p>
            <a:pPr algn="ctr"/>
            <a:endParaRPr lang="en-AU" sz="800" dirty="0"/>
          </a:p>
          <a:p>
            <a:pPr algn="ctr"/>
            <a:r>
              <a:rPr lang="en-AU" dirty="0"/>
              <a:t>2400 N</a:t>
            </a:r>
          </a:p>
        </p:txBody>
      </p:sp>
    </p:spTree>
    <p:extLst>
      <p:ext uri="{BB962C8B-B14F-4D97-AF65-F5344CB8AC3E}">
        <p14:creationId xmlns:p14="http://schemas.microsoft.com/office/powerpoint/2010/main" val="129317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5" grpId="0" animBg="1"/>
      <p:bldP spid="9" grpId="0"/>
      <p:bldP spid="17" grpId="0"/>
      <p:bldP spid="23" grpId="0"/>
      <p:bldP spid="28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rgbClr val="000099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Electrostatic Force</a:t>
            </a:r>
            <a:br>
              <a:rPr lang="en-AU" dirty="0"/>
            </a:br>
            <a:r>
              <a:rPr lang="en-AU" sz="2800" dirty="0"/>
              <a:t>Year 7 Science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391860"/>
              </p:ext>
            </p:extLst>
          </p:nvPr>
        </p:nvGraphicFramePr>
        <p:xfrm>
          <a:off x="9514481" y="69246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two things can electrostatic force do to objects?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10515600" cy="1620000"/>
          </a:xfrm>
        </p:spPr>
        <p:txBody>
          <a:bodyPr/>
          <a:lstStyle/>
          <a:p>
            <a:r>
              <a:rPr lang="en-AU" dirty="0"/>
              <a:t>Describe and </a:t>
            </a:r>
            <a:r>
              <a:rPr lang="en-AU"/>
              <a:t>identify charge</a:t>
            </a:r>
            <a:endParaRPr lang="en-AU" dirty="0"/>
          </a:p>
          <a:p>
            <a:r>
              <a:rPr lang="en-AU" dirty="0"/>
              <a:t>Predict whether objects will be attracted or repelled by </a:t>
            </a:r>
            <a:br>
              <a:rPr lang="en-AU" dirty="0"/>
            </a:br>
            <a:r>
              <a:rPr lang="en-AU" dirty="0"/>
              <a:t>electrostatic force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838200" y="312887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What happens when you rub a balloon on your head?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800" dirty="0"/>
              <a:t>Have you experienced this anywhere else?</a:t>
            </a:r>
          </a:p>
        </p:txBody>
      </p:sp>
      <p:pic>
        <p:nvPicPr>
          <p:cNvPr id="1026" name="Picture 2" descr="https://c1.staticflickr.com/4/3412/3470989981_9cf358855e_b.jpg">
            <a:extLst>
              <a:ext uri="{FF2B5EF4-FFF2-40B4-BE49-F238E27FC236}">
                <a16:creationId xmlns:a16="http://schemas.microsoft.com/office/drawing/2014/main" id="{10624FAC-4FE9-477E-ADB5-795347853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1381" y="3609456"/>
            <a:ext cx="4239064" cy="317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390789"/>
              </p:ext>
            </p:extLst>
          </p:nvPr>
        </p:nvGraphicFramePr>
        <p:xfrm>
          <a:off x="9514800" y="4955720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charge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noun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a property of matter; things can be positive, negative, or neutral (no charge)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635384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two particles have a charge?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Understanding Charge</a:t>
            </a:r>
          </a:p>
          <a:p>
            <a:r>
              <a:rPr lang="en-AU" dirty="0"/>
              <a:t>Pretty much everything in the universe is made out of atoms. These atoms are made out of three even smaller things: electrons, protons and neutrons.</a:t>
            </a:r>
          </a:p>
          <a:p>
            <a:r>
              <a:rPr lang="en-AU" dirty="0"/>
              <a:t>Some of these things have </a:t>
            </a:r>
            <a:r>
              <a:rPr lang="en-AU" b="1" dirty="0"/>
              <a:t>charges</a:t>
            </a:r>
            <a:r>
              <a:rPr lang="en-AU" dirty="0"/>
              <a:t>:</a:t>
            </a:r>
          </a:p>
          <a:p>
            <a:pPr lvl="1"/>
            <a:r>
              <a:rPr lang="en-AU" sz="2600" dirty="0"/>
              <a:t>electrons always have a negative (-) charge</a:t>
            </a:r>
          </a:p>
          <a:p>
            <a:pPr lvl="1"/>
            <a:r>
              <a:rPr lang="en-AU" sz="2600" dirty="0"/>
              <a:t>protons always have a positive (+) charge</a:t>
            </a:r>
          </a:p>
          <a:p>
            <a:pPr lvl="1"/>
            <a:r>
              <a:rPr lang="en-AU" sz="2600" dirty="0"/>
              <a:t>neutrons are neutral (which means they have no charge)</a:t>
            </a:r>
            <a:endParaRPr lang="en-AU" sz="2600" b="1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23746B-7A5E-43B0-9EBE-3EB9EFE51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342568"/>
              </p:ext>
            </p:extLst>
          </p:nvPr>
        </p:nvGraphicFramePr>
        <p:xfrm>
          <a:off x="9514800" y="134171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type of charge does an electron have?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EB4A1C-ABCB-4A2D-BA28-1F39320F5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415035"/>
              </p:ext>
            </p:extLst>
          </p:nvPr>
        </p:nvGraphicFramePr>
        <p:xfrm>
          <a:off x="9514800" y="261502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Which part of an atom has a positive charge?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C57EA2E-2053-476D-9D5A-0494EB06D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516123"/>
              </p:ext>
            </p:extLst>
          </p:nvPr>
        </p:nvGraphicFramePr>
        <p:xfrm>
          <a:off x="9514800" y="388833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4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does neutral mean?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050" name="Picture 2" descr="http://learn.sparklelabs.com/electronics/files/2010/10/E_particles.png">
            <a:extLst>
              <a:ext uri="{FF2B5EF4-FFF2-40B4-BE49-F238E27FC236}">
                <a16:creationId xmlns:a16="http://schemas.microsoft.com/office/drawing/2014/main" id="{AD6FDC6E-1E87-428D-9E32-DF63C65C2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440" b="5485"/>
          <a:stretch/>
        </p:blipFill>
        <p:spPr bwMode="auto">
          <a:xfrm>
            <a:off x="2981312" y="4218182"/>
            <a:ext cx="4273610" cy="263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72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767905"/>
              </p:ext>
            </p:extLst>
          </p:nvPr>
        </p:nvGraphicFramePr>
        <p:xfrm>
          <a:off x="9514800" y="68400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What would happen if </a:t>
                      </a:r>
                      <a:r>
                        <a:rPr lang="en-AU" b="1" dirty="0"/>
                        <a:t>two positively charged </a:t>
                      </a:r>
                      <a:r>
                        <a:rPr lang="en-AU" dirty="0"/>
                        <a:t>objects were close to each other?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336925"/>
              </p:ext>
            </p:extLst>
          </p:nvPr>
        </p:nvGraphicFramePr>
        <p:xfrm>
          <a:off x="9514800" y="1697507"/>
          <a:ext cx="2605964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would happen if a </a:t>
                      </a:r>
                      <a:r>
                        <a:rPr lang="en-AU" b="1" dirty="0"/>
                        <a:t>positively charged </a:t>
                      </a:r>
                      <a:r>
                        <a:rPr lang="en-AU" dirty="0"/>
                        <a:t>object and a </a:t>
                      </a:r>
                      <a:r>
                        <a:rPr lang="en-AU" b="1" dirty="0"/>
                        <a:t>negatively charged </a:t>
                      </a:r>
                      <a:r>
                        <a:rPr lang="en-AU" dirty="0"/>
                        <a:t>object were close to each other?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4351338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Electrostatic Force</a:t>
            </a:r>
          </a:p>
          <a:p>
            <a:r>
              <a:rPr lang="en-AU" dirty="0"/>
              <a:t>A difference in the </a:t>
            </a:r>
            <a:r>
              <a:rPr lang="en-AU" dirty="0" smtClean="0"/>
              <a:t>net </a:t>
            </a:r>
            <a:r>
              <a:rPr lang="en-AU" dirty="0"/>
              <a:t>charge of two objects can create forces if the two objects are close enough.</a:t>
            </a:r>
          </a:p>
          <a:p>
            <a:pPr lvl="1"/>
            <a:r>
              <a:rPr lang="en-AU" sz="2600" dirty="0"/>
              <a:t>Different (unlike) charges will be pulled towards each other (attracted)</a:t>
            </a:r>
          </a:p>
          <a:p>
            <a:pPr lvl="1"/>
            <a:r>
              <a:rPr lang="en-AU" sz="2600" dirty="0"/>
              <a:t>Similar (like) charges will be pushed away from each other (repelled)</a:t>
            </a:r>
          </a:p>
          <a:p>
            <a:pPr lvl="1"/>
            <a:r>
              <a:rPr lang="en-AU" sz="2600" dirty="0"/>
              <a:t>Neutral objects do not push each other away, but they are attracted to any charged object</a:t>
            </a:r>
          </a:p>
        </p:txBody>
      </p:sp>
      <p:pic>
        <p:nvPicPr>
          <p:cNvPr id="3074" name="Picture 2" descr="http://learn.sparklelabs.com/electronics/files/2010/10/E_particles.png">
            <a:extLst>
              <a:ext uri="{FF2B5EF4-FFF2-40B4-BE49-F238E27FC236}">
                <a16:creationId xmlns:a16="http://schemas.microsoft.com/office/drawing/2014/main" id="{8681EFCB-7A70-426B-A668-CEE970040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425" y="4424463"/>
            <a:ext cx="6358597" cy="2433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9E2E28-1168-435B-8D4C-6B66D9B9C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589271"/>
              </p:ext>
            </p:extLst>
          </p:nvPr>
        </p:nvGraphicFramePr>
        <p:xfrm>
          <a:off x="9514800" y="5230040"/>
          <a:ext cx="2605964" cy="1559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like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similar or the same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unlike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different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066C79C-5FB8-4697-970D-66DF0A4B0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15733"/>
              </p:ext>
            </p:extLst>
          </p:nvPr>
        </p:nvGraphicFramePr>
        <p:xfrm>
          <a:off x="9514800" y="3600934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would happen if a </a:t>
                      </a:r>
                      <a:r>
                        <a:rPr lang="en-AU" b="1" dirty="0"/>
                        <a:t>neutral </a:t>
                      </a:r>
                      <a:r>
                        <a:rPr lang="en-AU" dirty="0"/>
                        <a:t>object and a </a:t>
                      </a:r>
                      <a:r>
                        <a:rPr lang="en-AU" b="1" dirty="0"/>
                        <a:t>negatively charged </a:t>
                      </a:r>
                      <a:r>
                        <a:rPr lang="en-AU" dirty="0"/>
                        <a:t>object were close to each other?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543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00009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304632"/>
              </p:ext>
            </p:extLst>
          </p:nvPr>
        </p:nvGraphicFramePr>
        <p:xfrm>
          <a:off x="9514800" y="6840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different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0000"/>
            <a:ext cx="8559835" cy="6138000"/>
          </a:xfrm>
        </p:spPr>
        <p:txBody>
          <a:bodyPr/>
          <a:lstStyle/>
          <a:p>
            <a:pPr marL="0" indent="0">
              <a:buNone/>
            </a:pPr>
            <a:r>
              <a:rPr lang="en-AU" b="1" dirty="0"/>
              <a:t>Predicting Electrostatic Force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Predict </a:t>
            </a:r>
            <a:r>
              <a:rPr lang="en-AU" sz="2600" b="1" dirty="0"/>
              <a:t>what</a:t>
            </a:r>
            <a:r>
              <a:rPr lang="en-AU" sz="2600" dirty="0"/>
              <a:t> will happen</a:t>
            </a:r>
          </a:p>
          <a:p>
            <a:pPr lvl="1"/>
            <a:r>
              <a:rPr lang="en-AU" sz="2200" b="1" dirty="0"/>
              <a:t>Different</a:t>
            </a:r>
            <a:r>
              <a:rPr lang="en-AU" sz="2200" dirty="0"/>
              <a:t> charges are </a:t>
            </a:r>
            <a:r>
              <a:rPr lang="en-AU" sz="2200" b="1" dirty="0"/>
              <a:t>attracted</a:t>
            </a:r>
          </a:p>
          <a:p>
            <a:pPr lvl="1"/>
            <a:r>
              <a:rPr lang="en-AU" sz="2200" b="1" dirty="0"/>
              <a:t>Similar</a:t>
            </a:r>
            <a:r>
              <a:rPr lang="en-AU" sz="2200" dirty="0"/>
              <a:t> charges are </a:t>
            </a:r>
            <a:r>
              <a:rPr lang="en-AU" sz="2200" b="1" dirty="0"/>
              <a:t>repelled</a:t>
            </a:r>
            <a:endParaRPr lang="en-AU" sz="2200" dirty="0"/>
          </a:p>
          <a:p>
            <a:pPr lvl="1"/>
            <a:r>
              <a:rPr lang="en-AU" sz="2200" b="1" dirty="0"/>
              <a:t>Neutral</a:t>
            </a:r>
            <a:r>
              <a:rPr lang="en-AU" sz="2200" dirty="0"/>
              <a:t> objects are </a:t>
            </a:r>
            <a:r>
              <a:rPr lang="en-AU" sz="2200" b="1" dirty="0"/>
              <a:t>attracted</a:t>
            </a:r>
            <a:r>
              <a:rPr lang="en-AU" sz="2200" dirty="0"/>
              <a:t> to </a:t>
            </a:r>
            <a:r>
              <a:rPr lang="en-AU" sz="2200" b="1" dirty="0"/>
              <a:t>charged</a:t>
            </a:r>
            <a:r>
              <a:rPr lang="en-AU" sz="2200" dirty="0"/>
              <a:t>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600" dirty="0"/>
              <a:t>Explain </a:t>
            </a:r>
            <a:r>
              <a:rPr lang="en-AU" sz="2600" b="1" dirty="0"/>
              <a:t>why</a:t>
            </a:r>
            <a:r>
              <a:rPr lang="en-AU" sz="2600" dirty="0"/>
              <a:t> it will happen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Billie rubs a balloon on her hair, which moves negative charges from her hair to the balloon. What will happen next and why?</a:t>
            </a:r>
          </a:p>
          <a:p>
            <a:pPr marL="0" indent="0">
              <a:buNone/>
            </a:pPr>
            <a:r>
              <a:rPr lang="en-AU" dirty="0">
                <a:solidFill>
                  <a:srgbClr val="FF0000"/>
                </a:solidFill>
              </a:rPr>
              <a:t>The balloon and her hair will</a:t>
            </a:r>
            <a:br>
              <a:rPr lang="en-AU" dirty="0">
                <a:solidFill>
                  <a:srgbClr val="FF0000"/>
                </a:solidFill>
              </a:rPr>
            </a:br>
            <a:r>
              <a:rPr lang="en-AU" dirty="0">
                <a:solidFill>
                  <a:srgbClr val="FF0000"/>
                </a:solidFill>
              </a:rPr>
              <a:t>be ________ because they</a:t>
            </a:r>
            <a:br>
              <a:rPr lang="en-AU" dirty="0">
                <a:solidFill>
                  <a:srgbClr val="FF0000"/>
                </a:solidFill>
              </a:rPr>
            </a:br>
            <a:r>
              <a:rPr lang="en-AU" dirty="0">
                <a:solidFill>
                  <a:srgbClr val="FF0000"/>
                </a:solidFill>
              </a:rPr>
              <a:t>have ________ charges.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9E2E28-1168-435B-8D4C-6B66D9B9C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63363"/>
              </p:ext>
            </p:extLst>
          </p:nvPr>
        </p:nvGraphicFramePr>
        <p:xfrm>
          <a:off x="9514800" y="4955720"/>
          <a:ext cx="2605964" cy="1833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attracted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pulled together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b="0" i="0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repelled </a:t>
                      </a:r>
                      <a:r>
                        <a:rPr lang="en-AU" b="0" baseline="0" dirty="0"/>
                        <a:t>(</a:t>
                      </a:r>
                      <a:r>
                        <a:rPr lang="en-AU" b="0" i="1" baseline="0" dirty="0"/>
                        <a:t>adjective</a:t>
                      </a:r>
                      <a:r>
                        <a:rPr lang="en-AU" b="0" i="0" baseline="0" dirty="0"/>
                        <a:t>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0" i="0" baseline="0" dirty="0"/>
                        <a:t>pushed apart</a:t>
                      </a:r>
                      <a:endParaRPr lang="en-AU" b="1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6BB8A4C-1718-46D7-916C-2033786AE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097174"/>
              </p:ext>
            </p:extLst>
          </p:nvPr>
        </p:nvGraphicFramePr>
        <p:xfrm>
          <a:off x="9514800" y="1156302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Are there two similar charges?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E2C194C-7509-4887-8169-E8198BE48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378939"/>
              </p:ext>
            </p:extLst>
          </p:nvPr>
        </p:nvGraphicFramePr>
        <p:xfrm>
          <a:off x="9514800" y="2244204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3</a:t>
                      </a:r>
                    </a:p>
                  </a:txBody>
                  <a:tcPr>
                    <a:solidFill>
                      <a:srgbClr val="00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71">
                <a:tc>
                  <a:txBody>
                    <a:bodyPr/>
                    <a:lstStyle/>
                    <a:p>
                      <a:r>
                        <a:rPr lang="en-AU" dirty="0"/>
                        <a:t>Is there a neutral object and a charged object?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098" name="Picture 2" descr="https://i.stack.imgur.com/Jy8NU.png">
            <a:extLst>
              <a:ext uri="{FF2B5EF4-FFF2-40B4-BE49-F238E27FC236}">
                <a16:creationId xmlns:a16="http://schemas.microsoft.com/office/drawing/2014/main" id="{E3DC5750-5017-43AD-8423-7E0919770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054" y="4530610"/>
            <a:ext cx="4136981" cy="238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E175FF6-E55B-420E-B718-55013D6BE602}"/>
              </a:ext>
            </a:extLst>
          </p:cNvPr>
          <p:cNvSpPr/>
          <p:nvPr/>
        </p:nvSpPr>
        <p:spPr>
          <a:xfrm>
            <a:off x="6992938" y="5143500"/>
            <a:ext cx="558482" cy="647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A63D61-B377-4D98-B8C9-1B36E3E72FB0}"/>
              </a:ext>
            </a:extLst>
          </p:cNvPr>
          <p:cNvSpPr/>
          <p:nvPr/>
        </p:nvSpPr>
        <p:spPr>
          <a:xfrm>
            <a:off x="6644640" y="6503670"/>
            <a:ext cx="2621280" cy="259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842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1442</Words>
  <Application>Microsoft Office PowerPoint</Application>
  <PresentationFormat>Widescreen</PresentationFormat>
  <Paragraphs>268</Paragraphs>
  <Slides>15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Electrostatic Force Year 7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GULBERTI Ashe [Harrisdale Senior High School]</cp:lastModifiedBy>
  <cp:revision>33</cp:revision>
  <dcterms:created xsi:type="dcterms:W3CDTF">2018-02-20T13:07:19Z</dcterms:created>
  <dcterms:modified xsi:type="dcterms:W3CDTF">2020-09-02T00:21:38Z</dcterms:modified>
</cp:coreProperties>
</file>

<file path=docProps/thumbnail.jpeg>
</file>